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59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6939F03-DD7D-4B18-AE00-820DDF5B1B45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B66EB12-D5C4-4BC3-B5EC-FBCD6A8FE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9F03-DD7D-4B18-AE00-820DDF5B1B45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EB12-D5C4-4BC3-B5EC-FBCD6A8FE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9F03-DD7D-4B18-AE00-820DDF5B1B45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EB12-D5C4-4BC3-B5EC-FBCD6A8FE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9F03-DD7D-4B18-AE00-820DDF5B1B45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EB12-D5C4-4BC3-B5EC-FBCD6A8FE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9F03-DD7D-4B18-AE00-820DDF5B1B45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EB12-D5C4-4BC3-B5EC-FBCD6A8FE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9F03-DD7D-4B18-AE00-820DDF5B1B45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EB12-D5C4-4BC3-B5EC-FBCD6A8FE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939F03-DD7D-4B18-AE00-820DDF5B1B45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66EB12-D5C4-4BC3-B5EC-FBCD6A8FE49B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6939F03-DD7D-4B18-AE00-820DDF5B1B45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B66EB12-D5C4-4BC3-B5EC-FBCD6A8FE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9F03-DD7D-4B18-AE00-820DDF5B1B45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EB12-D5C4-4BC3-B5EC-FBCD6A8FE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9F03-DD7D-4B18-AE00-820DDF5B1B45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EB12-D5C4-4BC3-B5EC-FBCD6A8FE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9F03-DD7D-4B18-AE00-820DDF5B1B45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6EB12-D5C4-4BC3-B5EC-FBCD6A8FE4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6939F03-DD7D-4B18-AE00-820DDF5B1B45}" type="datetimeFigureOut">
              <a:rPr lang="en-US" smtClean="0"/>
              <a:t>12/19/2015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B66EB12-D5C4-4BC3-B5EC-FBCD6A8FE4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latin typeface="Century Gothic" panose="020B0502020202020204" pitchFamily="34" charset="0"/>
              </a:rPr>
              <a:t>Barbaratag</a:t>
            </a:r>
            <a:endParaRPr lang="en-US" sz="6600" dirty="0"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4953000" cy="1752600"/>
          </a:xfrm>
        </p:spPr>
        <p:txBody>
          <a:bodyPr/>
          <a:lstStyle/>
          <a:p>
            <a:r>
              <a:rPr lang="en-US" dirty="0" smtClean="0"/>
              <a:t>Celebrated the 4</a:t>
            </a:r>
            <a:r>
              <a:rPr lang="en-US" baseline="30000" dirty="0" smtClean="0"/>
              <a:t>th</a:t>
            </a:r>
            <a:r>
              <a:rPr lang="en-US" dirty="0" smtClean="0"/>
              <a:t> of December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8711">
            <a:off x="5152414" y="685799"/>
            <a:ext cx="335298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9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err="1" smtClean="0"/>
              <a:t>Barbarataglied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1981200"/>
            <a:ext cx="4572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"Es ist ein </a:t>
            </a:r>
            <a:r>
              <a:rPr lang="en-US" dirty="0" err="1">
                <a:latin typeface="Century Gothic" panose="020B0502020202020204" pitchFamily="34" charset="0"/>
              </a:rPr>
              <a:t>Ros</a:t>
            </a:r>
            <a:r>
              <a:rPr lang="en-US" dirty="0">
                <a:latin typeface="Century Gothic" panose="020B0502020202020204" pitchFamily="34" charset="0"/>
              </a:rPr>
              <a:t>' </a:t>
            </a:r>
            <a:r>
              <a:rPr lang="en-US" dirty="0" err="1">
                <a:latin typeface="Century Gothic" panose="020B0502020202020204" pitchFamily="34" charset="0"/>
              </a:rPr>
              <a:t>entsprungen</a:t>
            </a:r>
            <a:r>
              <a:rPr lang="en-US" dirty="0">
                <a:latin typeface="Century Gothic" panose="020B0502020202020204" pitchFamily="34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aus einer </a:t>
            </a:r>
            <a:r>
              <a:rPr lang="en-US" dirty="0" err="1">
                <a:latin typeface="Century Gothic" panose="020B0502020202020204" pitchFamily="34" charset="0"/>
              </a:rPr>
              <a:t>Wurzel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zart</a:t>
            </a:r>
            <a:r>
              <a:rPr lang="en-US" dirty="0">
                <a:latin typeface="Century Gothic" panose="020B0502020202020204" pitchFamily="34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dirty="0" err="1">
                <a:latin typeface="Century Gothic" panose="020B0502020202020204" pitchFamily="34" charset="0"/>
              </a:rPr>
              <a:t>wie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uns</a:t>
            </a:r>
            <a:r>
              <a:rPr lang="en-US" dirty="0">
                <a:latin typeface="Century Gothic" panose="020B0502020202020204" pitchFamily="34" charset="0"/>
              </a:rPr>
              <a:t> die </a:t>
            </a:r>
            <a:r>
              <a:rPr lang="en-US" dirty="0" err="1">
                <a:latin typeface="Century Gothic" panose="020B0502020202020204" pitchFamily="34" charset="0"/>
              </a:rPr>
              <a:t>alten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sungen</a:t>
            </a:r>
            <a:endParaRPr lang="en-US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von Jesse </a:t>
            </a:r>
            <a:r>
              <a:rPr lang="en-US" dirty="0" err="1">
                <a:latin typeface="Century Gothic" panose="020B0502020202020204" pitchFamily="34" charset="0"/>
              </a:rPr>
              <a:t>kam</a:t>
            </a:r>
            <a:r>
              <a:rPr lang="en-US" dirty="0">
                <a:latin typeface="Century Gothic" panose="020B0502020202020204" pitchFamily="34" charset="0"/>
              </a:rPr>
              <a:t> die Art.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Und hat ein </a:t>
            </a:r>
            <a:r>
              <a:rPr lang="en-US" dirty="0" err="1">
                <a:latin typeface="Century Gothic" panose="020B0502020202020204" pitchFamily="34" charset="0"/>
              </a:rPr>
              <a:t>Blümlein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bracht</a:t>
            </a:r>
            <a:endParaRPr lang="en-US" dirty="0">
              <a:latin typeface="Century Gothic" panose="020B0502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latin typeface="Century Gothic" panose="020B0502020202020204" pitchFamily="34" charset="0"/>
              </a:rPr>
              <a:t>mitten im </a:t>
            </a:r>
            <a:r>
              <a:rPr lang="en-US" dirty="0" err="1">
                <a:latin typeface="Century Gothic" panose="020B0502020202020204" pitchFamily="34" charset="0"/>
              </a:rPr>
              <a:t>kalten</a:t>
            </a:r>
            <a:r>
              <a:rPr lang="en-US" dirty="0">
                <a:latin typeface="Century Gothic" panose="020B0502020202020204" pitchFamily="34" charset="0"/>
              </a:rPr>
              <a:t> Winter,</a:t>
            </a:r>
          </a:p>
          <a:p>
            <a:pPr algn="ctr">
              <a:lnSpc>
                <a:spcPct val="150000"/>
              </a:lnSpc>
            </a:pPr>
            <a:r>
              <a:rPr lang="en-US" dirty="0" err="1">
                <a:latin typeface="Century Gothic" panose="020B0502020202020204" pitchFamily="34" charset="0"/>
              </a:rPr>
              <a:t>wohl</a:t>
            </a:r>
            <a:r>
              <a:rPr lang="en-US" dirty="0">
                <a:latin typeface="Century Gothic" panose="020B0502020202020204" pitchFamily="34" charset="0"/>
              </a:rPr>
              <a:t> zu der </a:t>
            </a:r>
            <a:r>
              <a:rPr lang="en-US" dirty="0" err="1">
                <a:latin typeface="Century Gothic" panose="020B0502020202020204" pitchFamily="34" charset="0"/>
              </a:rPr>
              <a:t>halben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dirty="0" err="1">
                <a:latin typeface="Century Gothic" panose="020B0502020202020204" pitchFamily="34" charset="0"/>
              </a:rPr>
              <a:t>Nacht</a:t>
            </a:r>
            <a:r>
              <a:rPr lang="en-US" dirty="0">
                <a:latin typeface="Century Gothic" panose="020B0502020202020204" pitchFamily="34" charset="0"/>
              </a:rPr>
              <a:t>."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410047"/>
            <a:ext cx="2861182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58351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Kölner</a:t>
            </a:r>
            <a:r>
              <a:rPr lang="en-US" dirty="0" smtClean="0"/>
              <a:t> </a:t>
            </a:r>
            <a:r>
              <a:rPr lang="en-US" dirty="0" err="1" smtClean="0"/>
              <a:t>Flashmob</a:t>
            </a:r>
            <a:r>
              <a:rPr lang="en-US" dirty="0"/>
              <a:t>:  </a:t>
            </a:r>
            <a:r>
              <a:rPr lang="en-US" dirty="0" smtClean="0"/>
              <a:t>  http</a:t>
            </a:r>
            <a:r>
              <a:rPr lang="en-US" dirty="0"/>
              <a:t>://www.youtube.com/watch?v=BsqM8UWNiNo</a:t>
            </a:r>
          </a:p>
        </p:txBody>
      </p:sp>
    </p:spTree>
    <p:extLst>
      <p:ext uri="{BB962C8B-B14F-4D97-AF65-F5344CB8AC3E}">
        <p14:creationId xmlns:p14="http://schemas.microsoft.com/office/powerpoint/2010/main" val="382243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618" y="457200"/>
            <a:ext cx="8229600" cy="1066800"/>
          </a:xfrm>
        </p:spPr>
        <p:txBody>
          <a:bodyPr/>
          <a:lstStyle/>
          <a:p>
            <a:r>
              <a:rPr lang="en-US" dirty="0" smtClean="0"/>
              <a:t>Wer war Sankt Barbara?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57800" y="1904998"/>
            <a:ext cx="35860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Christian Auxiliary Saint, St. Barbara was </a:t>
            </a:r>
            <a:r>
              <a:rPr lang="en-US" dirty="0" smtClean="0"/>
              <a:t>said to have been born </a:t>
            </a:r>
            <a:r>
              <a:rPr lang="en-US" dirty="0" smtClean="0"/>
              <a:t>in what is now Turkey.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She died in 306 AD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Her existence has not been scientifically or historically confirmed.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46321"/>
            <a:ext cx="3886200" cy="46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618" y="457200"/>
            <a:ext cx="8229600" cy="1066800"/>
          </a:xfrm>
        </p:spPr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Legende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95800" y="1905000"/>
            <a:ext cx="43526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Saint </a:t>
            </a:r>
            <a:r>
              <a:rPr lang="en-US" dirty="0" smtClean="0"/>
              <a:t>Barbara</a:t>
            </a:r>
            <a:r>
              <a:rPr lang="en-US" dirty="0" smtClean="0"/>
              <a:t>, who was said to be beautiful and intelligent, was locked in a tower by her father, who forbade her from practicing Christianity. She held fast to her belief.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Her father had her tortured, but she remained true to her faith. He was so angry that he himself beheaded her. 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Barbara’s evil </a:t>
            </a:r>
            <a:r>
              <a:rPr lang="en-US" dirty="0" smtClean="0"/>
              <a:t>father was struck and killed by </a:t>
            </a:r>
            <a:r>
              <a:rPr lang="en-US" dirty="0" smtClean="0"/>
              <a:t>lightening on his way home.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0" y="1676400"/>
            <a:ext cx="3886200" cy="4197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12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6113312"/>
            <a:ext cx="7396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Saint Barbara flees from her father, by Peter Paul Rubens (c. 1620)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3232"/>
            <a:ext cx="7543800" cy="540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381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Barbara in Art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7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6076547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Saint Barbara and her tower, French, (</a:t>
            </a:r>
            <a:r>
              <a:rPr lang="en-US" dirty="0" err="1"/>
              <a:t>Villeloup</a:t>
            </a:r>
            <a:r>
              <a:rPr lang="en-US" dirty="0"/>
              <a:t>, Aube) ca </a:t>
            </a:r>
            <a:r>
              <a:rPr lang="en-US" dirty="0" smtClean="0"/>
              <a:t>1520–30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0"/>
            <a:ext cx="381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381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Barbara in Art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076547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Enthauptung Barbaras durch ihren Vater Dioscuros, Barbara-Altar von Jerg Ratgeb in der Stadtkirche Schwaigern, 1510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1000"/>
            <a:ext cx="4114800" cy="550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381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Barbara in Art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2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076547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Barbara als Beschützerin der Bergleute in der Kirche St. Johannes Baptist in Sankt Johann (bei Mayen), Glasfenster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5257800" cy="565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38100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Barbara in Art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9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9530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According to the legend, a branch of a cherry tree got caught in her dress when she was sent to her tower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Barbara watered the branch with water from her drinking cup, and on the day of her execution the branch bloomed.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369993"/>
            <a:ext cx="8229600" cy="1066800"/>
          </a:xfrm>
        </p:spPr>
        <p:txBody>
          <a:bodyPr/>
          <a:lstStyle/>
          <a:p>
            <a:r>
              <a:rPr lang="en-US" dirty="0" err="1" smtClean="0"/>
              <a:t>Barbarazweig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18" y="1254947"/>
            <a:ext cx="2786062" cy="320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71206"/>
            <a:ext cx="4501627" cy="299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4"/>
          <p:cNvSpPr>
            <a:spLocks noGrp="1"/>
          </p:cNvSpPr>
          <p:nvPr>
            <p:ph sz="half" idx="1"/>
          </p:nvPr>
        </p:nvSpPr>
        <p:spPr>
          <a:xfrm>
            <a:off x="495300" y="3590633"/>
            <a:ext cx="4038600" cy="89987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4</a:t>
            </a:r>
            <a:r>
              <a:rPr lang="en-US" sz="1600" baseline="30000" dirty="0" smtClean="0">
                <a:solidFill>
                  <a:schemeClr val="bg1"/>
                </a:solidFill>
              </a:rPr>
              <a:t>th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of December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 txBox="1">
            <a:spLocks/>
          </p:cNvSpPr>
          <p:nvPr/>
        </p:nvSpPr>
        <p:spPr>
          <a:xfrm>
            <a:off x="6248400" y="3933271"/>
            <a:ext cx="2286000" cy="530193"/>
          </a:xfrm>
          <a:prstGeom prst="rect">
            <a:avLst/>
          </a:prstGeom>
        </p:spPr>
        <p:txBody>
          <a:bodyPr/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24</a:t>
            </a:r>
            <a:r>
              <a:rPr lang="en-US" sz="1800" baseline="30000" dirty="0" smtClean="0">
                <a:solidFill>
                  <a:schemeClr val="bg1"/>
                </a:solidFill>
              </a:rPr>
              <a:t>th</a:t>
            </a:r>
            <a:r>
              <a:rPr lang="en-US" sz="1800" dirty="0" smtClean="0">
                <a:solidFill>
                  <a:schemeClr val="bg1"/>
                </a:solidFill>
              </a:rPr>
              <a:t> December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066800"/>
          </a:xfrm>
        </p:spPr>
        <p:txBody>
          <a:bodyPr/>
          <a:lstStyle/>
          <a:p>
            <a:r>
              <a:rPr lang="en-US" dirty="0" smtClean="0"/>
              <a:t>Was passiert am </a:t>
            </a:r>
            <a:r>
              <a:rPr lang="en-US" dirty="0" err="1" smtClean="0"/>
              <a:t>Barbaratag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5600" y="1905000"/>
            <a:ext cx="3886200" cy="4953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On </a:t>
            </a:r>
            <a:r>
              <a:rPr lang="en-US" sz="1800" dirty="0" err="1" smtClean="0"/>
              <a:t>Barbaratag</a:t>
            </a:r>
            <a:r>
              <a:rPr lang="en-US" sz="1800" dirty="0" smtClean="0"/>
              <a:t>, a branch from a cherry tree is put in a vase.</a:t>
            </a:r>
          </a:p>
          <a:p>
            <a:pPr marL="109728" indent="0">
              <a:buNone/>
            </a:pPr>
            <a:endParaRPr lang="en-US" sz="1800" dirty="0" smtClean="0"/>
          </a:p>
          <a:p>
            <a:r>
              <a:rPr lang="en-US" sz="1800" dirty="0" smtClean="0"/>
              <a:t>The buds will be open in the warm house.</a:t>
            </a:r>
          </a:p>
          <a:p>
            <a:pPr marL="109728" indent="0">
              <a:buNone/>
            </a:pPr>
            <a:endParaRPr lang="en-US" sz="1800" dirty="0" smtClean="0"/>
          </a:p>
          <a:p>
            <a:r>
              <a:rPr lang="en-US" sz="1800" dirty="0" smtClean="0"/>
              <a:t>The branch should flower on the 24 of December.</a:t>
            </a:r>
          </a:p>
          <a:p>
            <a:pPr marL="109728" indent="0">
              <a:buNone/>
            </a:pPr>
            <a:endParaRPr lang="en-US" sz="1800" dirty="0" smtClean="0"/>
          </a:p>
          <a:p>
            <a:r>
              <a:rPr lang="en-US" altLang="en-US" sz="1800" dirty="0"/>
              <a:t>If the branch blooms by Christmas day, it is said that you will have good luck in the following year.</a:t>
            </a:r>
          </a:p>
          <a:p>
            <a:endParaRPr lang="en-US" sz="1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57595"/>
            <a:ext cx="4093300" cy="2723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6096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Barbarazweig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95800"/>
            <a:ext cx="2249488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9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1470</TotalTime>
  <Words>365</Words>
  <Application>Microsoft Office PowerPoint</Application>
  <PresentationFormat>On-screen Show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Urban</vt:lpstr>
      <vt:lpstr>Barbaratag</vt:lpstr>
      <vt:lpstr>Wer war Sankt Barbara?</vt:lpstr>
      <vt:lpstr>Die Legende</vt:lpstr>
      <vt:lpstr>Barbara in Art</vt:lpstr>
      <vt:lpstr>Barbara in Art</vt:lpstr>
      <vt:lpstr>Barbara in Art</vt:lpstr>
      <vt:lpstr>Barbara in Art</vt:lpstr>
      <vt:lpstr>Barbarazweig</vt:lpstr>
      <vt:lpstr>Was passiert am Barbaratag?</vt:lpstr>
      <vt:lpstr>Barbarataglied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Barbaratag</dc:title>
  <dc:creator>Lukas Kuester</dc:creator>
  <cp:lastModifiedBy>Alysha Holmquist</cp:lastModifiedBy>
  <cp:revision>8</cp:revision>
  <dcterms:created xsi:type="dcterms:W3CDTF">2011-11-29T17:16:39Z</dcterms:created>
  <dcterms:modified xsi:type="dcterms:W3CDTF">2015-12-20T06:31:04Z</dcterms:modified>
</cp:coreProperties>
</file>