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67" r:id="rId19"/>
    <p:sldId id="275" r:id="rId20"/>
    <p:sldId id="276" r:id="rId21"/>
    <p:sldId id="277" r:id="rId22"/>
    <p:sldId id="278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2" d="100"/>
          <a:sy n="72" d="100"/>
        </p:scale>
        <p:origin x="-112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9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9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3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8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4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2BE85-7948-4DF2-8AFE-6EFC0A5477C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A141-C4DD-4413-86BA-87D5E21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839200" cy="2057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Century Gothic" panose="020B0502020202020204" pitchFamily="34" charset="0"/>
              </a:rPr>
              <a:t>Oktoberfest 2015</a:t>
            </a:r>
            <a:r>
              <a:rPr lang="en-US" dirty="0" smtClean="0">
                <a:latin typeface="Century Gothic" panose="020B0502020202020204" pitchFamily="34" charset="0"/>
              </a:rPr>
              <a:t/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Everything you need to know!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746340" cy="413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The people attending Oktoberfest consume an average of ________ million liters of beer (</a:t>
            </a:r>
            <a:r>
              <a:rPr lang="en-US" sz="3600" b="1" dirty="0" smtClean="0">
                <a:effectLst/>
                <a:latin typeface="Century Gothic"/>
                <a:ea typeface="Calibri"/>
                <a:cs typeface="Times New Roman"/>
              </a:rPr>
              <a:t>Bier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)…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9" y="1981200"/>
            <a:ext cx="6685797" cy="416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6" b="94683" l="9823" r="99318">
                        <a14:foregroundMark x1="80491" y1="47035" x2="86903" y2="34969"/>
                        <a14:foregroundMark x1="46521" y1="68303" x2="48977" y2="77914"/>
                        <a14:backgroundMark x1="36426" y1="74233" x2="49250" y2="91411"/>
                        <a14:backgroundMark x1="70259" y1="90593" x2="57026" y2="91411"/>
                        <a14:backgroundMark x1="64939" y1="86708" x2="67121" y2="90184"/>
                        <a14:backgroundMark x1="86630" y1="45808" x2="88267" y2="56237"/>
                        <a14:backgroundMark x1="52933" y1="54601" x2="53752" y2="52556"/>
                        <a14:backgroundMark x1="52660" y1="63804" x2="54297" y2="70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67000"/>
            <a:ext cx="6473479" cy="43178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08027" y="3048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six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8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…_____________ thousand roasted chickens (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Handl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)…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26" y="3352800"/>
            <a:ext cx="3451761" cy="2585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73" y="2078702"/>
            <a:ext cx="6032500" cy="4521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16565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four hundred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3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… and 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______________ thousand sausages (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Wurst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).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21310"/>
            <a:ext cx="6629400" cy="46008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19400" y="39757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t</a:t>
            </a: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wo hundred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3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There are also whole oxen roasting over open fires…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87" y="1743074"/>
            <a:ext cx="33337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…and sentimental 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Lebkuchenherzen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 (gingerbread hearts) to be hung around a loved ones neck.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7" y="2816389"/>
            <a:ext cx="5156788" cy="3376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03" y="1962103"/>
            <a:ext cx="3081338" cy="46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839200" cy="1470025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Beer is served in a 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Maß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. A </a:t>
            </a:r>
            <a:r>
              <a:rPr lang="en-US" sz="3600" dirty="0" err="1" smtClean="0">
                <a:effectLst/>
                <a:latin typeface="Century Gothic"/>
                <a:ea typeface="Calibri"/>
                <a:cs typeface="Times New Roman"/>
              </a:rPr>
              <a:t>Maß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 (or Stein) weighs an average of _______ pounds, and costs an average of 10€ each. </a:t>
            </a:r>
            <a:endParaRPr lang="en-US" sz="3600" dirty="0">
              <a:ea typeface="Calibri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72400"/>
            <a:ext cx="5878971" cy="36640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86200" y="536713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five 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0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Beer at Oktoberfest is made by ___________ Munich breweries. They are 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Augustiner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, 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Hofbräu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, 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Löwenbräu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, 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Spaten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, 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Paulaner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, and </a:t>
            </a:r>
            <a:r>
              <a:rPr lang="en-US" sz="3600" b="1" dirty="0" smtClean="0">
                <a:effectLst/>
                <a:latin typeface="Century Gothic"/>
                <a:ea typeface="Calibri"/>
                <a:cs typeface="Times New Roman"/>
              </a:rPr>
              <a:t>Hacker-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Pschorr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84" y="2431515"/>
            <a:ext cx="5924550" cy="442648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7400" y="-1524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six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42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Each brewery usually has _________ tents. Each tent holds an average of _________ thousand people.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95948"/>
            <a:ext cx="51816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4200525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36567"/>
            <a:ext cx="8153400" cy="4586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00225"/>
            <a:ext cx="6743700" cy="505777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01648" y="-762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two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41335" y="4953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five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1800225"/>
            <a:ext cx="7924800" cy="5007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8" y="1800225"/>
            <a:ext cx="6934200" cy="46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Oktoberfest starts with a ________ hour long parade led by the 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Müchner</a:t>
            </a:r>
            <a:r>
              <a:rPr lang="en-US" sz="3600" b="1" dirty="0" smtClean="0">
                <a:effectLst/>
                <a:latin typeface="Century Gothic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Kindl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 (a “child” dressed in a green and yellow robe).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3" y="2218403"/>
            <a:ext cx="6858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84" y="3251450"/>
            <a:ext cx="3733800" cy="25059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43400" y="1524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one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73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The wagons hold the brewery owners, as well as their family, friends, and staff.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933267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Oktoberfest</a:t>
            </a:r>
            <a:r>
              <a:rPr lang="en-US" sz="3600" dirty="0">
                <a:latin typeface="Century Gothic" panose="020B0502020202020204" pitchFamily="34" charset="0"/>
              </a:rPr>
              <a:t> is the ________________ festival in the world.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75" y="2057400"/>
            <a:ext cx="9161206" cy="4132006"/>
            <a:chOff x="-17206" y="2438400"/>
            <a:chExt cx="9161206" cy="41320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798088" y="122583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biggest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80228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At the stroke of noon the __________________ of Munich will tap the first keg. He announces “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O’zapft</a:t>
            </a:r>
            <a:r>
              <a:rPr lang="en-US" sz="3600" b="1" dirty="0" smtClean="0">
                <a:effectLst/>
                <a:latin typeface="Century Gothic"/>
                <a:ea typeface="Calibri"/>
                <a:cs typeface="Times New Roman"/>
              </a:rPr>
              <a:t> is!”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 </a:t>
            </a:r>
            <a:b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</a:b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(It’s tapped!)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7292135" cy="456954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3048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mayor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26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The second day opens with a parade of ____________ hundred participants in traditional clothing.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" y="1752600"/>
            <a:ext cx="6172200" cy="3504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>
                        <a14:foregroundMark x1="17500" y1="42333" x2="67875" y2="47167"/>
                        <a14:foregroundMark x1="54250" y1="44333" x2="99125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87" y="2295217"/>
            <a:ext cx="6083710" cy="456278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19200" y="3048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sixty-five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82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206" y="4572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A woman wears a </a:t>
            </a:r>
            <a:r>
              <a:rPr lang="en-US" sz="3600" b="1" dirty="0" smtClean="0">
                <a:effectLst/>
                <a:latin typeface="Century Gothic"/>
                <a:ea typeface="Calibri"/>
                <a:cs typeface="Times New Roman"/>
              </a:rPr>
              <a:t>dirndl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, which has a tight bodice, full skirt and fanciful design elements. A man would wear </a:t>
            </a:r>
            <a:r>
              <a:rPr lang="en-US" sz="3600" b="1" dirty="0" smtClean="0">
                <a:effectLst/>
                <a:latin typeface="Century Gothic"/>
                <a:ea typeface="Calibri"/>
                <a:cs typeface="Times New Roman"/>
              </a:rPr>
              <a:t>lederhosen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, leather shorts worn with high wool socks.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79662"/>
            <a:ext cx="4114800" cy="46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382000" cy="1470025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There are over ______________ thousand visitors every day to </a:t>
            </a:r>
            <a:r>
              <a:rPr lang="en-US" sz="3600" b="1" dirty="0" smtClean="0">
                <a:effectLst/>
                <a:latin typeface="Century Gothic"/>
                <a:ea typeface="Calibri"/>
                <a:cs typeface="Times New Roman"/>
              </a:rPr>
              <a:t>Oktoberfest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. </a:t>
            </a:r>
            <a:endParaRPr lang="en-US" sz="3600" dirty="0">
              <a:ea typeface="Calibri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6238"/>
            <a:ext cx="8305800" cy="493701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0" y="762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one hundred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82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It takes place in </a:t>
            </a:r>
            <a:r>
              <a:rPr lang="en-US" sz="3600" b="1" dirty="0" smtClean="0">
                <a:effectLst/>
                <a:latin typeface="Century Gothic"/>
                <a:ea typeface="Calibri"/>
                <a:cs typeface="Times New Roman"/>
              </a:rPr>
              <a:t>Munich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 on the 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Wies’n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. This year is the 181</a:t>
            </a:r>
            <a:r>
              <a:rPr lang="en-US" sz="3600" baseline="30000" dirty="0" smtClean="0">
                <a:effectLst/>
                <a:latin typeface="Century Gothic"/>
                <a:ea typeface="Calibri"/>
                <a:cs typeface="Times New Roman"/>
              </a:rPr>
              <a:t>st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 Oktoberfest.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2675603"/>
            <a:ext cx="5868691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079">
            <a:off x="5481534" y="1847592"/>
            <a:ext cx="3192926" cy="46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228600"/>
            <a:ext cx="9448800" cy="2286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Oktoberfest started in </a:t>
            </a:r>
            <a:r>
              <a:rPr lang="en-US" sz="3600" dirty="0" err="1" smtClean="0">
                <a:effectLst/>
                <a:latin typeface="Century Gothic"/>
                <a:ea typeface="Calibri"/>
                <a:cs typeface="Times New Roman"/>
              </a:rPr>
              <a:t>Oktober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 ____________. It was a marriage celebration between </a:t>
            </a:r>
            <a:r>
              <a:rPr lang="en-US" sz="3600" b="1" dirty="0" smtClean="0">
                <a:effectLst/>
                <a:latin typeface="Century Gothic"/>
                <a:ea typeface="Calibri"/>
                <a:cs typeface="Times New Roman"/>
              </a:rPr>
              <a:t>King Ludwig 1 of Bavaria 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and </a:t>
            </a:r>
            <a:r>
              <a:rPr lang="en-US" sz="3600" b="1" dirty="0" smtClean="0">
                <a:effectLst/>
                <a:latin typeface="Century Gothic"/>
                <a:ea typeface="Calibri"/>
                <a:cs typeface="Times New Roman"/>
              </a:rPr>
              <a:t>Princess Theresia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2" descr="Die Gattin von Ludwig I.: Therese von Sachsen-Hildburghau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438400"/>
            <a:ext cx="2819400" cy="4229102"/>
          </a:xfrm>
          <a:prstGeom prst="rect">
            <a:avLst/>
          </a:prstGeom>
          <a:noFill/>
        </p:spPr>
      </p:pic>
      <p:pic>
        <p:nvPicPr>
          <p:cNvPr id="7" name="Picture 2" descr="König Ludwig I. von Hofmaler Joseph Karl Stieler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730" y="2704591"/>
            <a:ext cx="2399748" cy="359962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7" y="3276600"/>
            <a:ext cx="4036142" cy="287044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5334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1810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89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The grounds are named for Princess Theresia (</a:t>
            </a:r>
            <a:r>
              <a:rPr lang="en-US" sz="3600" b="1" dirty="0" err="1" smtClean="0">
                <a:effectLst/>
                <a:latin typeface="Century Gothic"/>
                <a:ea typeface="Calibri"/>
                <a:cs typeface="Times New Roman"/>
              </a:rPr>
              <a:t>Theresienwiese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).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91200" y="1371600"/>
            <a:ext cx="3581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Century Gothic"/>
                <a:ea typeface="Calibri"/>
                <a:cs typeface="Times New Roman"/>
              </a:rPr>
              <a:t>Wiese</a:t>
            </a:r>
            <a:r>
              <a:rPr lang="en-US" sz="2400" dirty="0">
                <a:latin typeface="Century Gothic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Century Gothic"/>
                <a:ea typeface="Calibri"/>
                <a:cs typeface="Times New Roman"/>
              </a:rPr>
              <a:t>= meadow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74" y="2256503"/>
            <a:ext cx="6858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Oktoberfest is attended by ______ million people from all over the world. </a:t>
            </a:r>
            <a:endParaRPr lang="en-US" sz="3600" dirty="0">
              <a:ea typeface="Calibri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15638"/>
            <a:ext cx="6011197" cy="337752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91200" y="36444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six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00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3632"/>
            <a:ext cx="9144000" cy="1470025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Oktoberfest is now in </a:t>
            </a:r>
            <a:r>
              <a:rPr lang="en-US" sz="3600" b="1" dirty="0" smtClean="0">
                <a:effectLst/>
                <a:latin typeface="Century Gothic"/>
                <a:ea typeface="Calibri"/>
                <a:cs typeface="Times New Roman"/>
              </a:rPr>
              <a:t>September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 because of the _______________. The fest always ends on the 1</a:t>
            </a:r>
            <a:r>
              <a:rPr lang="en-US" sz="3600" baseline="30000" dirty="0" smtClean="0">
                <a:effectLst/>
                <a:latin typeface="Century Gothic"/>
                <a:ea typeface="Calibri"/>
                <a:cs typeface="Times New Roman"/>
              </a:rPr>
              <a:t>st</a:t>
            </a:r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 _______________ in October. 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958645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Sunday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7135" y="387145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weather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2042583"/>
            <a:ext cx="7077997" cy="47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It takes ___________ months for workers to construct the massive beer tents and __________ month to take it all apart.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70471"/>
            <a:ext cx="6858000" cy="4572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0" y="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two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4797" y="1020845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one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39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entury Gothic"/>
                <a:ea typeface="Calibri"/>
                <a:cs typeface="Times New Roman"/>
              </a:rPr>
              <a:t>Oktoberfest lasts for ______ weeks.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206" y="2438400"/>
            <a:ext cx="9161206" cy="4132006"/>
            <a:chOff x="-17206" y="2438400"/>
            <a:chExt cx="9161206" cy="4132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06" y="2438400"/>
              <a:ext cx="4132006" cy="41320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994" y="2438400"/>
              <a:ext cx="4132006" cy="413200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77000" cy="48577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9600" y="3810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entury Gothic"/>
                <a:ea typeface="Calibri"/>
                <a:cs typeface="Times New Roman"/>
              </a:rPr>
              <a:t>two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0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395</Words>
  <Application>Microsoft Office PowerPoint</Application>
  <PresentationFormat>On-screen Show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Oktoberfest 2015 Everything you need to know!</vt:lpstr>
      <vt:lpstr>Oktoberfest is the ________________ festival in the world. </vt:lpstr>
      <vt:lpstr>It takes place in Munich on the Wies’n. This year is the 181st Oktoberfest. </vt:lpstr>
      <vt:lpstr>Oktoberfest started in Oktober ____________. It was a marriage celebration between King Ludwig 1 of Bavaria and Princess Theresia. </vt:lpstr>
      <vt:lpstr>The grounds are named for Princess Theresia (Theresienwiese). </vt:lpstr>
      <vt:lpstr>Oktoberfest is attended by ______ million people from all over the world. </vt:lpstr>
      <vt:lpstr>Oktoberfest is now in September because of the _______________. The fest always ends on the 1st _______________ in October. </vt:lpstr>
      <vt:lpstr>It takes ___________ months for workers to construct the massive beer tents and __________ month to take it all apart. </vt:lpstr>
      <vt:lpstr>Oktoberfest lasts for ______ weeks.</vt:lpstr>
      <vt:lpstr>The people attending Oktoberfest consume an average of ________ million liters of beer (Bier)… </vt:lpstr>
      <vt:lpstr>…_____________ thousand roasted chickens (Handl)…</vt:lpstr>
      <vt:lpstr>… and ______________ thousand sausages (Wurst). </vt:lpstr>
      <vt:lpstr>There are also whole oxen roasting over open fires… </vt:lpstr>
      <vt:lpstr>…and sentimental Lebkuchenherzen (gingerbread hearts) to be hung around a loved ones neck. </vt:lpstr>
      <vt:lpstr>Beer is served in a Maß. A Maß (or Stein) weighs an average of _______ pounds, and costs an average of 10€ each. </vt:lpstr>
      <vt:lpstr>Beer at Oktoberfest is made by ___________ Munich breweries. They are Augustiner, Hofbräu, Löwenbräu, Spaten, Paulaner, and Hacker-Pschorr. </vt:lpstr>
      <vt:lpstr>Each brewery usually has _________ tents. Each tent holds an average of _________ thousand people. </vt:lpstr>
      <vt:lpstr>Oktoberfest starts with a ________ hour long parade led by the Müchner Kindl (a “child” dressed in a green and yellow robe). </vt:lpstr>
      <vt:lpstr>The wagons hold the brewery owners, as well as their family, friends, and staff. </vt:lpstr>
      <vt:lpstr>At the stroke of noon the __________________ of Munich will tap the first keg. He announces “O’zapft is!”  (It’s tapped!) </vt:lpstr>
      <vt:lpstr>The second day opens with a parade of ____________ hundred participants in traditional clothing. </vt:lpstr>
      <vt:lpstr>A woman wears a dirndl, which has a tight bodice, full skirt and fanciful design elements. A man would wear lederhosen, leather shorts worn with high wool socks. </vt:lpstr>
      <vt:lpstr>There are over ______________ thousand visitors every day to Oktoberfest. </vt:lpstr>
    </vt:vector>
  </TitlesOfParts>
  <Company>Enumclaw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Alysha Holmquist</dc:creator>
  <cp:lastModifiedBy>Alysha Holmquist</cp:lastModifiedBy>
  <cp:revision>19</cp:revision>
  <dcterms:created xsi:type="dcterms:W3CDTF">2015-10-03T15:00:33Z</dcterms:created>
  <dcterms:modified xsi:type="dcterms:W3CDTF">2015-10-05T21:28:43Z</dcterms:modified>
</cp:coreProperties>
</file>