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  <p:sldMasterId id="2147483666" r:id="rId3"/>
  </p:sldMasterIdLst>
  <p:notesMasterIdLst>
    <p:notesMasterId r:id="rId23"/>
  </p:notesMasterIdLst>
  <p:handoutMasterIdLst>
    <p:handoutMasterId r:id="rId24"/>
  </p:handoutMasterIdLst>
  <p:sldIdLst>
    <p:sldId id="259" r:id="rId4"/>
    <p:sldId id="280" r:id="rId5"/>
    <p:sldId id="261" r:id="rId6"/>
    <p:sldId id="293" r:id="rId7"/>
    <p:sldId id="264" r:id="rId8"/>
    <p:sldId id="302" r:id="rId9"/>
    <p:sldId id="303" r:id="rId10"/>
    <p:sldId id="297" r:id="rId11"/>
    <p:sldId id="28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98" r:id="rId21"/>
    <p:sldId id="30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062" autoAdjust="0"/>
    <p:restoredTop sz="81371" autoAdjust="0"/>
  </p:normalViewPr>
  <p:slideViewPr>
    <p:cSldViewPr snapToGrid="0" snapToObjects="1" showGuides="1">
      <p:cViewPr varScale="1">
        <p:scale>
          <a:sx n="99" d="100"/>
          <a:sy n="99" d="100"/>
        </p:scale>
        <p:origin x="-20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9C3D8F80-63DB-4C1A-A5F9-61D01FFCDFBF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F5DD3483-D9E9-4ECE-AF13-491B97F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72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5E4E5F34-38B2-40AD-AE7B-AD42355389F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D71EC68A-BEC6-4433-B746-10E81E981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1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39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39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62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23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71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08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39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27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25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12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7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42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30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15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15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57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46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46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7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5" y="6287182"/>
            <a:ext cx="1745433" cy="32268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(UNI SANS LIGHT, 24 PT.)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67" y="6344768"/>
            <a:ext cx="1745432" cy="3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1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Bulleted 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22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67" y="6344768"/>
            <a:ext cx="1745432" cy="3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56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E8D3A2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(UNI SANS LIGHT, 24 PT.)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67" y="6344768"/>
            <a:ext cx="1745433" cy="3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Bulleted 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67" y="6344768"/>
            <a:ext cx="1745433" cy="3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5" y="6287182"/>
            <a:ext cx="1745432" cy="3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(UNI SANS LIGHT, 24 PT.)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67" y="6344768"/>
            <a:ext cx="1745432" cy="3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Bulleted 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67" y="6344768"/>
            <a:ext cx="1745432" cy="3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5" y="6287182"/>
            <a:ext cx="1745432" cy="3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90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uwhs.washington.edu/uwhs/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757" y="1981173"/>
            <a:ext cx="6972300" cy="1717836"/>
          </a:xfrm>
        </p:spPr>
        <p:txBody>
          <a:bodyPr>
            <a:normAutofit/>
          </a:bodyPr>
          <a:lstStyle/>
          <a:p>
            <a:r>
              <a:rPr lang="en-US" dirty="0" smtClean="0"/>
              <a:t>UW in the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Benefits to Students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5081095" cy="4784725"/>
          </a:xfrm>
        </p:spPr>
        <p:txBody>
          <a:bodyPr/>
          <a:lstStyle/>
          <a:p>
            <a:r>
              <a:rPr lang="en-US" dirty="0" smtClean="0"/>
              <a:t>Experience an official UW course in the high school classroom</a:t>
            </a:r>
          </a:p>
          <a:p>
            <a:r>
              <a:rPr lang="en-US" dirty="0" smtClean="0"/>
              <a:t>Access the UW libraries</a:t>
            </a:r>
          </a:p>
          <a:p>
            <a:r>
              <a:rPr lang="en-US" dirty="0" smtClean="0"/>
              <a:t>Establish a UW transcript</a:t>
            </a:r>
          </a:p>
          <a:p>
            <a:r>
              <a:rPr lang="en-US" dirty="0" smtClean="0"/>
              <a:t>Earn UW credit at a fraction of on-campus rates</a:t>
            </a:r>
          </a:p>
          <a:p>
            <a:r>
              <a:rPr lang="en-US" dirty="0" smtClean="0"/>
              <a:t>93% of responders in the most recent alumni survey would recommend UWHS to current students!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639" y="1892300"/>
            <a:ext cx="2861439" cy="405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5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UWHS Student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15836" y="2093912"/>
            <a:ext cx="6296464" cy="3000375"/>
          </a:xfrm>
        </p:spPr>
        <p:txBody>
          <a:bodyPr/>
          <a:lstStyle/>
          <a:p>
            <a:r>
              <a:rPr lang="en-US" dirty="0" smtClean="0"/>
              <a:t>Average grade  - </a:t>
            </a:r>
            <a:r>
              <a:rPr lang="en-US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3.2 (B+)</a:t>
            </a:r>
          </a:p>
          <a:p>
            <a:endParaRPr lang="en-US" dirty="0" smtClean="0"/>
          </a:p>
          <a:p>
            <a:r>
              <a:rPr lang="en-US" dirty="0" smtClean="0"/>
              <a:t>% of UWHS grades &gt; 2.0 -  </a:t>
            </a:r>
            <a:r>
              <a:rPr lang="en-US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93%</a:t>
            </a:r>
            <a:endParaRPr lang="en-US" sz="2800" dirty="0" smtClean="0"/>
          </a:p>
          <a:p>
            <a:endParaRPr lang="en-US" dirty="0" smtClean="0"/>
          </a:p>
          <a:p>
            <a:r>
              <a:rPr lang="en-US" dirty="0" smtClean="0"/>
              <a:t>% of students to UW -  </a:t>
            </a:r>
            <a:r>
              <a:rPr lang="en-US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10%</a:t>
            </a:r>
            <a:endParaRPr lang="en-US" sz="2800" dirty="0" smtClean="0"/>
          </a:p>
          <a:p>
            <a:pPr lvl="1"/>
            <a:r>
              <a:rPr lang="en-US" sz="2400" dirty="0" smtClean="0"/>
              <a:t>Their average UW GPA -  </a:t>
            </a:r>
            <a:r>
              <a:rPr lang="en-US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3.3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93" y="1752600"/>
            <a:ext cx="2603143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2693" y="5626099"/>
            <a:ext cx="6358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accent5"/>
                </a:solidFill>
                <a:latin typeface="Open Sans Light"/>
                <a:cs typeface="Open Sans Light"/>
              </a:rPr>
              <a:t>Note</a:t>
            </a:r>
            <a:r>
              <a:rPr lang="en-US" sz="2400" dirty="0">
                <a:solidFill>
                  <a:schemeClr val="accent5"/>
                </a:solidFill>
                <a:latin typeface="Open Sans Light"/>
                <a:cs typeface="Open Sans Light"/>
              </a:rPr>
              <a:t>: No specific UW admission advantage for UWHS students.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1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Transferring Credit in Washington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0541" y="1546860"/>
            <a:ext cx="4701540" cy="49758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Generally </a:t>
            </a:r>
            <a:r>
              <a:rPr lang="en-US" b="1" i="1" u="sng" dirty="0" smtClean="0"/>
              <a:t>DO</a:t>
            </a:r>
            <a:r>
              <a:rPr lang="en-US" dirty="0" smtClean="0"/>
              <a:t> Accept Credit:</a:t>
            </a:r>
          </a:p>
          <a:p>
            <a:r>
              <a:rPr lang="en-US" sz="2000" dirty="0" smtClean="0"/>
              <a:t>Bellevue College</a:t>
            </a:r>
          </a:p>
          <a:p>
            <a:r>
              <a:rPr lang="en-US" sz="2000" dirty="0" smtClean="0"/>
              <a:t>Central Washington University</a:t>
            </a:r>
          </a:p>
          <a:p>
            <a:r>
              <a:rPr lang="en-US" sz="2000" dirty="0" smtClean="0"/>
              <a:t>Eastern Washington University</a:t>
            </a:r>
          </a:p>
          <a:p>
            <a:r>
              <a:rPr lang="en-US" sz="2000" dirty="0" smtClean="0"/>
              <a:t>Evergreen State College</a:t>
            </a:r>
          </a:p>
          <a:p>
            <a:r>
              <a:rPr lang="en-US" sz="2000" dirty="0" smtClean="0"/>
              <a:t>Gonzaga University</a:t>
            </a:r>
          </a:p>
          <a:p>
            <a:r>
              <a:rPr lang="en-US" sz="2000" dirty="0" smtClean="0"/>
              <a:t>Heritage University</a:t>
            </a:r>
          </a:p>
          <a:p>
            <a:r>
              <a:rPr lang="en-US" sz="2000" dirty="0" smtClean="0"/>
              <a:t>Pacific Lutheran University</a:t>
            </a:r>
          </a:p>
          <a:p>
            <a:r>
              <a:rPr lang="en-US" sz="2000" dirty="0" smtClean="0"/>
              <a:t>Saint Martin’s University</a:t>
            </a:r>
          </a:p>
          <a:p>
            <a:r>
              <a:rPr lang="en-US" sz="2000" dirty="0" smtClean="0"/>
              <a:t>Seattle Pacific University</a:t>
            </a:r>
          </a:p>
          <a:p>
            <a:r>
              <a:rPr lang="en-US" sz="2000" dirty="0" smtClean="0"/>
              <a:t>Seattle University</a:t>
            </a:r>
          </a:p>
          <a:p>
            <a:r>
              <a:rPr lang="en-US" sz="2000" dirty="0" smtClean="0"/>
              <a:t>Walla Walla University</a:t>
            </a:r>
          </a:p>
          <a:p>
            <a:r>
              <a:rPr lang="en-US" sz="2000" dirty="0" smtClean="0"/>
              <a:t>Washington State University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9621" y="1539240"/>
            <a:ext cx="4701540" cy="49758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Western Washington University</a:t>
            </a:r>
          </a:p>
          <a:p>
            <a:r>
              <a:rPr lang="en-US" sz="2000" dirty="0"/>
              <a:t>Whitworth University</a:t>
            </a:r>
          </a:p>
          <a:p>
            <a:r>
              <a:rPr lang="en-US" sz="2000" dirty="0" smtClean="0"/>
              <a:t>All Community Colleges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Generally </a:t>
            </a:r>
            <a:r>
              <a:rPr lang="en-US" b="1" i="1" u="sng" dirty="0" smtClean="0"/>
              <a:t>DON’T</a:t>
            </a:r>
            <a:r>
              <a:rPr lang="en-US" dirty="0" smtClean="0"/>
              <a:t> </a:t>
            </a:r>
            <a:r>
              <a:rPr lang="en-US" dirty="0"/>
              <a:t>Accept Credit:</a:t>
            </a:r>
          </a:p>
          <a:p>
            <a:r>
              <a:rPr lang="en-US" sz="2000" dirty="0" smtClean="0"/>
              <a:t>University of Puget Sound</a:t>
            </a:r>
          </a:p>
          <a:p>
            <a:r>
              <a:rPr lang="en-US" sz="2000" dirty="0" smtClean="0"/>
              <a:t>Whitman College</a:t>
            </a:r>
          </a:p>
          <a:p>
            <a:pPr marL="0" indent="0">
              <a:buNone/>
            </a:pPr>
            <a:endParaRPr lang="en-US" sz="1200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cs typeface="Arial" pitchFamily="34" charset="0"/>
              </a:rPr>
              <a:t>For </a:t>
            </a:r>
            <a:r>
              <a:rPr lang="en-US" sz="1800" dirty="0">
                <a:cs typeface="Arial" pitchFamily="34" charset="0"/>
              </a:rPr>
              <a:t>out-of-state institutions, students should contact their prospective college or university to inquire. From anecdotal information, most </a:t>
            </a:r>
            <a:r>
              <a:rPr lang="en-US" sz="1800" dirty="0" smtClean="0">
                <a:cs typeface="Arial" pitchFamily="34" charset="0"/>
              </a:rPr>
              <a:t>public and </a:t>
            </a:r>
            <a:r>
              <a:rPr lang="en-US" sz="1800" dirty="0">
                <a:cs typeface="Arial" pitchFamily="34" charset="0"/>
              </a:rPr>
              <a:t>many </a:t>
            </a:r>
            <a:r>
              <a:rPr lang="en-US" sz="1800" dirty="0" smtClean="0">
                <a:cs typeface="Arial" pitchFamily="34" charset="0"/>
              </a:rPr>
              <a:t>private institutions accept the credits.</a:t>
            </a:r>
            <a:endParaRPr lang="en-US" sz="1800" dirty="0">
              <a:cs typeface="Arial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Courses Offered through UWHS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Official UW courses in the UW course catalog</a:t>
            </a:r>
          </a:p>
          <a:p>
            <a:r>
              <a:rPr lang="en-US" dirty="0" smtClean="0"/>
              <a:t>Sponsored and supported by an academic department</a:t>
            </a:r>
          </a:p>
          <a:p>
            <a:r>
              <a:rPr lang="en-US" dirty="0" smtClean="0"/>
              <a:t>Fulfill UW graduation requirements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477777"/>
              </p:ext>
            </p:extLst>
          </p:nvPr>
        </p:nvGraphicFramePr>
        <p:xfrm>
          <a:off x="1193800" y="3352800"/>
          <a:ext cx="6756400" cy="212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100"/>
                <a:gridCol w="1689100"/>
                <a:gridCol w="1689100"/>
                <a:gridCol w="1689100"/>
              </a:tblGrid>
              <a:tr h="1173854">
                <a:tc>
                  <a:txBody>
                    <a:bodyPr/>
                    <a:lstStyle/>
                    <a:p>
                      <a:r>
                        <a:rPr lang="en-US" dirty="0" smtClean="0"/>
                        <a:t>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Natural</a:t>
                      </a:r>
                      <a:r>
                        <a:rPr lang="en-US" baseline="0" dirty="0" smtClean="0"/>
                        <a:t> World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Individuals &amp; Society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Quantitative &amp; Symbolic Reasoning</a:t>
                      </a:r>
                      <a:endParaRPr lang="en-US" dirty="0"/>
                    </a:p>
                  </a:txBody>
                  <a:tcPr/>
                </a:tc>
              </a:tr>
              <a:tr h="476063">
                <a:tc>
                  <a:txBody>
                    <a:bodyPr/>
                    <a:lstStyle/>
                    <a:p>
                      <a:r>
                        <a:rPr lang="en-US" dirty="0" smtClean="0"/>
                        <a:t>BIOL 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76063">
                <a:tc>
                  <a:txBody>
                    <a:bodyPr/>
                    <a:lstStyle/>
                    <a:p>
                      <a:r>
                        <a:rPr lang="en-US" dirty="0" smtClean="0"/>
                        <a:t>CSE 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6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Humanities &amp; Social Sciences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0157" y="1811026"/>
            <a:ext cx="4725495" cy="506539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ENGL 111</a:t>
            </a:r>
          </a:p>
          <a:p>
            <a:pPr marL="0" indent="0">
              <a:buNone/>
            </a:pPr>
            <a:r>
              <a:rPr lang="en-US" i="1" dirty="0" smtClean="0"/>
              <a:t>Composition: Literature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ENGL 131</a:t>
            </a:r>
          </a:p>
          <a:p>
            <a:pPr marL="0" indent="0">
              <a:buNone/>
            </a:pPr>
            <a:r>
              <a:rPr lang="en-US" i="1" dirty="0" smtClean="0"/>
              <a:t>Composition: Exposition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C LIT 240 </a:t>
            </a:r>
          </a:p>
          <a:p>
            <a:pPr marL="0" indent="0">
              <a:buNone/>
            </a:pPr>
            <a:r>
              <a:rPr lang="en-US" i="1" dirty="0" smtClean="0"/>
              <a:t>Writing in Comparative Literature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PSYCH 101</a:t>
            </a:r>
          </a:p>
          <a:p>
            <a:pPr marL="0" indent="0">
              <a:buNone/>
            </a:pPr>
            <a:r>
              <a:rPr lang="en-US" i="1" dirty="0" smtClean="0"/>
              <a:t>Introduction to Psychology</a:t>
            </a:r>
            <a:endParaRPr lang="en-US" i="1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968240" y="1771020"/>
            <a:ext cx="4156535" cy="165481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b="1" dirty="0" smtClean="0"/>
              <a:t>G H 101</a:t>
            </a:r>
          </a:p>
          <a:p>
            <a:pPr marL="0" indent="0">
              <a:buNone/>
              <a:defRPr/>
            </a:pPr>
            <a:r>
              <a:rPr lang="en-US" i="1" dirty="0">
                <a:ea typeface="ＭＳ Ｐゴシック" pitchFamily="-112" charset="-128"/>
              </a:rPr>
              <a:t>Introduction to Global Health: Disparities, Determinants, Policies and Outcomes </a:t>
            </a:r>
          </a:p>
          <a:p>
            <a:pPr marL="0" indent="0">
              <a:buFont typeface="Lucida Grande"/>
              <a:buNone/>
            </a:pPr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40" y="3425830"/>
            <a:ext cx="2437011" cy="340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4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Math &amp; Computer Science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294" y="2502927"/>
            <a:ext cx="2827706" cy="324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2076275" cy="401549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ea typeface="ＭＳ Ｐゴシック" pitchFamily="-112" charset="-128"/>
              </a:rPr>
              <a:t>MATH 120</a:t>
            </a:r>
          </a:p>
          <a:p>
            <a:pPr marL="0" indent="0">
              <a:buNone/>
              <a:defRPr/>
            </a:pPr>
            <a:r>
              <a:rPr lang="en-US" i="1" dirty="0" err="1">
                <a:ea typeface="ＭＳ Ｐゴシック" pitchFamily="-112" charset="-128"/>
              </a:rPr>
              <a:t>Precalculus</a:t>
            </a:r>
            <a:r>
              <a:rPr lang="en-US" i="1" dirty="0">
                <a:ea typeface="ＭＳ Ｐゴシック" pitchFamily="-112" charset="-128"/>
              </a:rPr>
              <a:t> </a:t>
            </a:r>
          </a:p>
          <a:p>
            <a:pPr>
              <a:defRPr/>
            </a:pPr>
            <a:endParaRPr lang="en-US" dirty="0">
              <a:ea typeface="ＭＳ Ｐゴシック" pitchFamily="-112" charset="-128"/>
            </a:endParaRPr>
          </a:p>
          <a:p>
            <a:pPr marL="0" indent="0">
              <a:buNone/>
              <a:defRPr/>
            </a:pPr>
            <a:r>
              <a:rPr lang="en-US" b="1" dirty="0">
                <a:ea typeface="ＭＳ Ｐゴシック" pitchFamily="-112" charset="-128"/>
              </a:rPr>
              <a:t>MATH 124</a:t>
            </a:r>
          </a:p>
          <a:p>
            <a:pPr marL="0" indent="0">
              <a:buNone/>
              <a:defRPr/>
            </a:pPr>
            <a:r>
              <a:rPr lang="en-US" i="1" dirty="0">
                <a:ea typeface="ＭＳ Ｐゴシック" pitchFamily="-112" charset="-128"/>
              </a:rPr>
              <a:t>Calculus I</a:t>
            </a:r>
          </a:p>
          <a:p>
            <a:pPr>
              <a:defRPr/>
            </a:pPr>
            <a:endParaRPr lang="en-US" dirty="0">
              <a:ea typeface="ＭＳ Ｐゴシック" pitchFamily="-112" charset="-128"/>
            </a:endParaRPr>
          </a:p>
          <a:p>
            <a:pPr marL="0" indent="0">
              <a:buNone/>
              <a:defRPr/>
            </a:pPr>
            <a:r>
              <a:rPr lang="en-US" b="1" dirty="0">
                <a:ea typeface="ＭＳ Ｐゴシック" pitchFamily="-112" charset="-128"/>
              </a:rPr>
              <a:t>MATH 125</a:t>
            </a:r>
          </a:p>
          <a:p>
            <a:pPr marL="0" indent="0">
              <a:buNone/>
              <a:defRPr/>
            </a:pPr>
            <a:r>
              <a:rPr lang="en-US" i="1" dirty="0">
                <a:ea typeface="ＭＳ Ｐゴシック" pitchFamily="-112" charset="-128"/>
              </a:rPr>
              <a:t>Calculus II</a:t>
            </a:r>
          </a:p>
          <a:p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735580" y="1736725"/>
            <a:ext cx="4373530" cy="40154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CSE 120</a:t>
            </a:r>
          </a:p>
          <a:p>
            <a:pPr marL="0" indent="0">
              <a:buNone/>
            </a:pPr>
            <a:r>
              <a:rPr lang="en-US" i="1" dirty="0"/>
              <a:t>Computer Science Principles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CSE 142</a:t>
            </a:r>
          </a:p>
          <a:p>
            <a:pPr marL="0" indent="0">
              <a:buNone/>
            </a:pPr>
            <a:r>
              <a:rPr lang="en-US" i="1" dirty="0"/>
              <a:t>Computer Programming I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CSE 143</a:t>
            </a:r>
          </a:p>
          <a:p>
            <a:pPr marL="0" indent="0">
              <a:buNone/>
            </a:pPr>
            <a:r>
              <a:rPr lang="en-US" i="1" dirty="0"/>
              <a:t>Computer Programming II </a:t>
            </a:r>
            <a:endParaRPr lang="en-US" dirty="0">
              <a:latin typeface="Arial" charset="0"/>
              <a:ea typeface="ＭＳ Ｐゴシック" pitchFamily="-112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8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769162"/>
            <a:ext cx="2845895" cy="448881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ASTR 101 </a:t>
            </a:r>
          </a:p>
          <a:p>
            <a:pPr marL="0" indent="0">
              <a:buNone/>
            </a:pPr>
            <a:r>
              <a:rPr lang="en-US" i="1" dirty="0"/>
              <a:t>Astronomy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ASTR 150 </a:t>
            </a:r>
          </a:p>
          <a:p>
            <a:pPr marL="0" indent="0">
              <a:buNone/>
            </a:pPr>
            <a:r>
              <a:rPr lang="en-US" i="1" dirty="0"/>
              <a:t>The Planets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ATM S </a:t>
            </a:r>
            <a:r>
              <a:rPr lang="en-US" b="1" dirty="0" smtClean="0"/>
              <a:t>111 </a:t>
            </a:r>
            <a:endParaRPr lang="en-US" b="1" dirty="0"/>
          </a:p>
          <a:p>
            <a:pPr marL="0" indent="0">
              <a:buNone/>
            </a:pPr>
            <a:r>
              <a:rPr lang="en-US" i="1" dirty="0" smtClean="0"/>
              <a:t>Global Warming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360" y="3420874"/>
            <a:ext cx="2468963" cy="313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6226248" y="1718362"/>
            <a:ext cx="2630171" cy="40154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b="1" dirty="0" smtClean="0"/>
              <a:t>BIOL 118</a:t>
            </a:r>
          </a:p>
          <a:p>
            <a:pPr marL="0" indent="0">
              <a:buFont typeface="Lucida Grande"/>
              <a:buNone/>
            </a:pPr>
            <a:r>
              <a:rPr lang="en-US" i="1" dirty="0" smtClean="0"/>
              <a:t>Survey of Physiology</a:t>
            </a:r>
          </a:p>
          <a:p>
            <a:endParaRPr lang="en-US" dirty="0" smtClean="0"/>
          </a:p>
          <a:p>
            <a:pPr marL="0" indent="0">
              <a:buFont typeface="Lucida Grande"/>
              <a:buNone/>
            </a:pPr>
            <a:r>
              <a:rPr lang="en-US" b="1" dirty="0" smtClean="0"/>
              <a:t>CHEM 110</a:t>
            </a:r>
          </a:p>
          <a:p>
            <a:pPr marL="0" indent="0">
              <a:buFont typeface="Lucida Grande"/>
              <a:buNone/>
            </a:pPr>
            <a:r>
              <a:rPr lang="en-US" i="1" dirty="0" smtClean="0"/>
              <a:t>Introduction to Chemistry</a:t>
            </a:r>
          </a:p>
          <a:p>
            <a:pPr marL="0" indent="0">
              <a:buFont typeface="Lucida Grande"/>
              <a:buNone/>
            </a:pPr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 rot="1214511">
            <a:off x="7534572" y="1150038"/>
            <a:ext cx="1371600" cy="838200"/>
          </a:xfrm>
          <a:prstGeom prst="irregularSeal1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/>
              <a:t>New!</a:t>
            </a:r>
            <a:endParaRPr lang="en-US" sz="2000" b="1" i="1" dirty="0"/>
          </a:p>
        </p:txBody>
      </p:sp>
      <p:sp>
        <p:nvSpPr>
          <p:cNvPr id="8" name="Rectangle 7"/>
          <p:cNvSpPr/>
          <p:nvPr/>
        </p:nvSpPr>
        <p:spPr>
          <a:xfrm>
            <a:off x="3380360" y="1759637"/>
            <a:ext cx="272688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b="1" dirty="0">
                <a:solidFill>
                  <a:srgbClr val="999999"/>
                </a:solidFill>
                <a:latin typeface="Open Sans Light"/>
                <a:cs typeface="Open Sans Light"/>
              </a:rPr>
              <a:t>BIOL 100</a:t>
            </a:r>
          </a:p>
          <a:p>
            <a:pPr lvl="0">
              <a:spcBef>
                <a:spcPct val="20000"/>
              </a:spcBef>
            </a:pPr>
            <a:r>
              <a:rPr lang="en-US" sz="2400" i="1" dirty="0">
                <a:solidFill>
                  <a:srgbClr val="999999"/>
                </a:solidFill>
                <a:latin typeface="Open Sans Light"/>
                <a:cs typeface="Open Sans Light"/>
              </a:rPr>
              <a:t>Introductory Biology: Addiction and the Brain</a:t>
            </a:r>
          </a:p>
        </p:txBody>
      </p:sp>
    </p:spTree>
    <p:extLst>
      <p:ext uri="{BB962C8B-B14F-4D97-AF65-F5344CB8AC3E}">
        <p14:creationId xmlns:p14="http://schemas.microsoft.com/office/powerpoint/2010/main" val="358046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1757" y="1736725"/>
            <a:ext cx="3646243" cy="401549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 smtClean="0">
                <a:ea typeface="ＭＳ Ｐゴシック" pitchFamily="-112" charset="-128"/>
              </a:rPr>
              <a:t>ESRM 101</a:t>
            </a:r>
          </a:p>
          <a:p>
            <a:pPr marL="0" indent="0">
              <a:buNone/>
              <a:defRPr/>
            </a:pPr>
            <a:r>
              <a:rPr lang="en-US" i="1" dirty="0" smtClean="0">
                <a:ea typeface="ＭＳ Ｐゴシック" pitchFamily="-112" charset="-128"/>
              </a:rPr>
              <a:t>Forests and Society</a:t>
            </a:r>
          </a:p>
          <a:p>
            <a:pPr marL="0" indent="0">
              <a:buNone/>
              <a:defRPr/>
            </a:pPr>
            <a:endParaRPr lang="en-US" i="1" dirty="0">
              <a:ea typeface="ＭＳ Ｐゴシック" pitchFamily="-112" charset="-128"/>
            </a:endParaRPr>
          </a:p>
          <a:p>
            <a:pPr marL="0" indent="0">
              <a:buNone/>
              <a:defRPr/>
            </a:pPr>
            <a:r>
              <a:rPr lang="en-US" b="1" dirty="0" smtClean="0">
                <a:ea typeface="ＭＳ Ｐゴシック" pitchFamily="-112" charset="-128"/>
              </a:rPr>
              <a:t>ESRM 150</a:t>
            </a:r>
          </a:p>
          <a:p>
            <a:pPr marL="0" indent="0">
              <a:buNone/>
              <a:defRPr/>
            </a:pPr>
            <a:r>
              <a:rPr lang="en-US" i="1" dirty="0" smtClean="0">
                <a:ea typeface="ＭＳ Ｐゴシック" pitchFamily="-112" charset="-128"/>
              </a:rPr>
              <a:t>Wildlife in the Modern World</a:t>
            </a:r>
          </a:p>
          <a:p>
            <a:pPr marL="0" indent="0">
              <a:buNone/>
              <a:defRPr/>
            </a:pPr>
            <a:endParaRPr lang="en-US" b="1" dirty="0" smtClean="0">
              <a:ea typeface="ＭＳ Ｐゴシック" pitchFamily="-112" charset="-128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845225" y="1736725"/>
            <a:ext cx="4011194" cy="40154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  <a:defRPr/>
            </a:pPr>
            <a:r>
              <a:rPr lang="en-US" b="1" dirty="0" smtClean="0">
                <a:ea typeface="ＭＳ Ｐゴシック" pitchFamily="-112" charset="-128"/>
              </a:rPr>
              <a:t>ESS 101</a:t>
            </a:r>
          </a:p>
          <a:p>
            <a:pPr marL="0" indent="0">
              <a:buFont typeface="Lucida Grande"/>
              <a:buNone/>
              <a:defRPr/>
            </a:pPr>
            <a:r>
              <a:rPr lang="en-US" i="1" dirty="0" smtClean="0">
                <a:ea typeface="ＭＳ Ｐゴシック" pitchFamily="-112" charset="-128"/>
              </a:rPr>
              <a:t>Introduction to Geological Sciences  </a:t>
            </a:r>
          </a:p>
          <a:p>
            <a:pPr marL="0" indent="0">
              <a:buFont typeface="Lucida Grande"/>
              <a:buNone/>
              <a:defRPr/>
            </a:pPr>
            <a:endParaRPr lang="en-US" i="1" dirty="0" smtClean="0">
              <a:ea typeface="ＭＳ Ｐゴシック" pitchFamily="-112" charset="-128"/>
            </a:endParaRPr>
          </a:p>
          <a:p>
            <a:pPr marL="0" indent="0">
              <a:buFont typeface="Lucida Grande"/>
              <a:buNone/>
              <a:defRPr/>
            </a:pPr>
            <a:r>
              <a:rPr lang="en-US" b="1" dirty="0" smtClean="0">
                <a:ea typeface="ＭＳ Ｐゴシック" pitchFamily="-112" charset="-128"/>
              </a:rPr>
              <a:t>ESS 102</a:t>
            </a:r>
          </a:p>
          <a:p>
            <a:pPr marL="0" indent="0">
              <a:buFont typeface="Lucida Grande"/>
              <a:buNone/>
              <a:defRPr/>
            </a:pPr>
            <a:r>
              <a:rPr lang="en-US" i="1" dirty="0" smtClean="0">
                <a:ea typeface="ＭＳ Ｐゴシック" pitchFamily="-112" charset="-128"/>
              </a:rPr>
              <a:t>Space and Space Travel</a:t>
            </a:r>
          </a:p>
          <a:p>
            <a:pPr>
              <a:defRPr/>
            </a:pPr>
            <a:endParaRPr lang="en-US" dirty="0" smtClean="0">
              <a:ea typeface="ＭＳ Ｐゴシック" pitchFamily="-112" charset="-128"/>
            </a:endParaRPr>
          </a:p>
          <a:p>
            <a:pPr marL="0" indent="0">
              <a:buFont typeface="Lucida Grande"/>
              <a:buNone/>
              <a:defRPr/>
            </a:pPr>
            <a:r>
              <a:rPr lang="en-US" b="1" dirty="0" smtClean="0">
                <a:ea typeface="ＭＳ Ｐゴシック" pitchFamily="-112" charset="-128"/>
              </a:rPr>
              <a:t>OCEAN 101</a:t>
            </a:r>
          </a:p>
          <a:p>
            <a:pPr marL="0" indent="0">
              <a:buFont typeface="Lucida Grande"/>
              <a:buNone/>
              <a:defRPr/>
            </a:pPr>
            <a:r>
              <a:rPr lang="en-US" i="1" dirty="0" smtClean="0">
                <a:ea typeface="ＭＳ Ｐゴシック" pitchFamily="-112" charset="-128"/>
              </a:rPr>
              <a:t>Survey of Washington Waters </a:t>
            </a:r>
          </a:p>
          <a:p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 rot="1133776">
            <a:off x="2938396" y="1382332"/>
            <a:ext cx="1371600" cy="838200"/>
          </a:xfrm>
          <a:prstGeom prst="irregularSeal1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/>
              <a:t>New!</a:t>
            </a:r>
            <a:endParaRPr lang="en-US" sz="20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26" y="4803867"/>
            <a:ext cx="2570452" cy="219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xplosion 1 9"/>
          <p:cNvSpPr/>
          <p:nvPr/>
        </p:nvSpPr>
        <p:spPr>
          <a:xfrm rot="1133776">
            <a:off x="2938395" y="2706759"/>
            <a:ext cx="1371600" cy="838200"/>
          </a:xfrm>
          <a:prstGeom prst="irregularSeal1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/>
              <a:t>New!</a:t>
            </a:r>
            <a:endParaRPr lang="en-US" sz="2000" b="1" i="1" dirty="0"/>
          </a:p>
        </p:txBody>
      </p:sp>
      <p:sp>
        <p:nvSpPr>
          <p:cNvPr id="11" name="Explosion 1 10"/>
          <p:cNvSpPr/>
          <p:nvPr/>
        </p:nvSpPr>
        <p:spPr>
          <a:xfrm rot="1133776">
            <a:off x="6165021" y="2995053"/>
            <a:ext cx="1371600" cy="838200"/>
          </a:xfrm>
          <a:prstGeom prst="irregularSeal1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/>
              <a:t>New!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0649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World Languages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1757" y="1589087"/>
            <a:ext cx="3104975" cy="5195171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FRENCH 103</a:t>
            </a:r>
          </a:p>
          <a:p>
            <a:pPr marL="0" indent="0">
              <a:buNone/>
            </a:pPr>
            <a:r>
              <a:rPr lang="en-US" sz="2000" i="1" dirty="0" smtClean="0"/>
              <a:t>Elementary French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b="1" dirty="0" smtClean="0"/>
              <a:t>GERMAN 103</a:t>
            </a:r>
          </a:p>
          <a:p>
            <a:pPr marL="0" indent="0">
              <a:buNone/>
            </a:pPr>
            <a:r>
              <a:rPr lang="en-US" sz="2000" i="1" dirty="0" smtClean="0"/>
              <a:t>Elementary German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b="1" dirty="0" smtClean="0"/>
              <a:t>GERMAN 201</a:t>
            </a:r>
          </a:p>
          <a:p>
            <a:pPr marL="0" indent="0">
              <a:buNone/>
            </a:pPr>
            <a:r>
              <a:rPr lang="en-US" sz="2000" i="1" dirty="0" smtClean="0"/>
              <a:t>Second-Year German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b="1" dirty="0" smtClean="0"/>
              <a:t>JAPAN 113</a:t>
            </a:r>
          </a:p>
          <a:p>
            <a:pPr marL="0" indent="0">
              <a:buNone/>
            </a:pPr>
            <a:r>
              <a:rPr lang="en-US" sz="2000" i="1" dirty="0" smtClean="0"/>
              <a:t>First-Year Japanese</a:t>
            </a:r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r>
              <a:rPr lang="en-US" sz="2000" b="1" dirty="0" smtClean="0"/>
              <a:t>KOREAN 101</a:t>
            </a:r>
          </a:p>
          <a:p>
            <a:pPr marL="0" indent="0">
              <a:buNone/>
            </a:pPr>
            <a:r>
              <a:rPr lang="en-US" sz="2000" i="1" dirty="0" smtClean="0"/>
              <a:t>First-Year Korean</a:t>
            </a:r>
          </a:p>
          <a:p>
            <a:pPr marL="0" indent="0">
              <a:buNone/>
            </a:pPr>
            <a:endParaRPr lang="en-US" sz="2000" i="1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661583" y="1589087"/>
            <a:ext cx="3997746" cy="51492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LATIN 103</a:t>
            </a:r>
          </a:p>
          <a:p>
            <a:pPr marL="0" indent="0">
              <a:buNone/>
            </a:pPr>
            <a:r>
              <a:rPr lang="en-US" sz="2000" i="1" dirty="0"/>
              <a:t>Elementary Latin</a:t>
            </a:r>
          </a:p>
          <a:p>
            <a:pPr marL="0" indent="0">
              <a:buFont typeface="Lucida Grande"/>
              <a:buNone/>
            </a:pPr>
            <a:endParaRPr lang="en-US" sz="2000" b="1" dirty="0" smtClean="0"/>
          </a:p>
          <a:p>
            <a:pPr marL="0" indent="0">
              <a:buFont typeface="Lucida Grande"/>
              <a:buNone/>
            </a:pPr>
            <a:r>
              <a:rPr lang="en-US" sz="2000" b="1" dirty="0" smtClean="0"/>
              <a:t>SPAN 103</a:t>
            </a:r>
          </a:p>
          <a:p>
            <a:pPr marL="0" indent="0">
              <a:buFont typeface="Lucida Grande"/>
              <a:buNone/>
            </a:pPr>
            <a:r>
              <a:rPr lang="en-US" sz="2000" i="1" dirty="0" smtClean="0"/>
              <a:t>Elementary Spanish</a:t>
            </a:r>
          </a:p>
          <a:p>
            <a:pPr marL="0" indent="0">
              <a:buFont typeface="Lucida Grande"/>
              <a:buNone/>
            </a:pPr>
            <a:endParaRPr lang="en-US" sz="2000" i="1" dirty="0" smtClean="0"/>
          </a:p>
          <a:p>
            <a:pPr marL="0" indent="0">
              <a:buFont typeface="Lucida Grande"/>
              <a:buNone/>
            </a:pPr>
            <a:r>
              <a:rPr lang="en-US" sz="2000" b="1" dirty="0" smtClean="0"/>
              <a:t>SPAN 201</a:t>
            </a:r>
          </a:p>
          <a:p>
            <a:pPr marL="0" indent="0">
              <a:buFont typeface="Lucida Grande"/>
              <a:buNone/>
            </a:pPr>
            <a:r>
              <a:rPr lang="en-US" sz="2000" i="1" dirty="0" smtClean="0"/>
              <a:t>Intermediate Spanish</a:t>
            </a:r>
          </a:p>
          <a:p>
            <a:pPr marL="0" indent="0">
              <a:buFont typeface="Lucida Grande"/>
              <a:buNone/>
            </a:pPr>
            <a:endParaRPr lang="en-US" sz="2000" i="1" dirty="0" smtClean="0"/>
          </a:p>
          <a:p>
            <a:pPr marL="0" indent="0">
              <a:buFont typeface="Lucida Grande"/>
              <a:buNone/>
            </a:pPr>
            <a:r>
              <a:rPr lang="en-US" sz="2000" b="1" dirty="0" smtClean="0"/>
              <a:t>SPAN 202</a:t>
            </a:r>
          </a:p>
          <a:p>
            <a:pPr marL="0" indent="0">
              <a:buFont typeface="Lucida Grande"/>
              <a:buNone/>
            </a:pPr>
            <a:r>
              <a:rPr lang="en-US" sz="2000" i="1" dirty="0" smtClean="0"/>
              <a:t>Intermediate Spanish</a:t>
            </a:r>
          </a:p>
          <a:p>
            <a:pPr marL="0" indent="0">
              <a:buFont typeface="Lucida Grande"/>
              <a:buNone/>
            </a:pPr>
            <a:endParaRPr lang="en-US" sz="2000" i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79" y="1736725"/>
            <a:ext cx="18716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2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UW in the High School</a:t>
            </a:r>
          </a:p>
          <a:p>
            <a:r>
              <a:rPr lang="en-US" i="1" dirty="0" smtClean="0"/>
              <a:t>www.uwhs.washington.edu</a:t>
            </a: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16" y="1777999"/>
            <a:ext cx="6060769" cy="40417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22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UWHS Website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6" y="1986541"/>
            <a:ext cx="5138737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9349">
            <a:off x="4274323" y="5113461"/>
            <a:ext cx="3389135" cy="124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41125" y="1378583"/>
            <a:ext cx="5359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5"/>
              </a:rPr>
              <a:t>http</a:t>
            </a:r>
            <a:r>
              <a:rPr lang="en-US" sz="2400" b="1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5"/>
              </a:rPr>
              <a:t>://www.uwhs.washington.edu/uwhs</a:t>
            </a:r>
            <a:r>
              <a:rPr lang="en-US" sz="2400" b="1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5"/>
              </a:rPr>
              <a:t>/</a:t>
            </a:r>
            <a:endParaRPr lang="en-US" sz="24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04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Program Highlights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Oldest such program in Washington (1981)</a:t>
            </a:r>
          </a:p>
          <a:p>
            <a:r>
              <a:rPr lang="en-US" dirty="0" smtClean="0"/>
              <a:t>Available to all Washington high schools</a:t>
            </a:r>
          </a:p>
          <a:p>
            <a:r>
              <a:rPr lang="en-US" u="sng" dirty="0" smtClean="0"/>
              <a:t>Stats for 2014-15</a:t>
            </a:r>
          </a:p>
          <a:p>
            <a:pPr marL="0" indent="0">
              <a:buNone/>
            </a:pPr>
            <a:r>
              <a:rPr lang="en-US" dirty="0" smtClean="0"/>
              <a:t>	18 subject areas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92 high schools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201 teachers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3,555 students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4,307 registrations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031" y="2819400"/>
            <a:ext cx="3917574" cy="260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65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How the Program Works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Highly qualified teachers</a:t>
            </a:r>
          </a:p>
          <a:p>
            <a:r>
              <a:rPr lang="en-US" dirty="0"/>
              <a:t>Approved, trained, supported by UW departments</a:t>
            </a:r>
          </a:p>
          <a:p>
            <a:r>
              <a:rPr lang="en-US" dirty="0"/>
              <a:t>Official UW courses </a:t>
            </a:r>
          </a:p>
          <a:p>
            <a:r>
              <a:rPr lang="en-US" dirty="0"/>
              <a:t>In the high school classroom</a:t>
            </a:r>
          </a:p>
          <a:p>
            <a:r>
              <a:rPr lang="en-US" dirty="0"/>
              <a:t>Eligible students can register to earn UW credit; all students awarded high school credit</a:t>
            </a:r>
          </a:p>
          <a:p>
            <a:r>
              <a:rPr lang="en-US" dirty="0"/>
              <a:t>Fee-based, self-sustaining program</a:t>
            </a:r>
          </a:p>
          <a:p>
            <a:r>
              <a:rPr lang="en-US" dirty="0"/>
              <a:t>Partnership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National Standards and Accreditation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17 Standards established to ensure program quality</a:t>
            </a:r>
          </a:p>
          <a:p>
            <a:r>
              <a:rPr lang="en-US" dirty="0" smtClean="0"/>
              <a:t>UWHS accredited 2007-2014, reaccredited 2014-2021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			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							</a:t>
            </a:r>
            <a:r>
              <a:rPr lang="en-US" dirty="0"/>
              <a:t>	</a:t>
            </a:r>
            <a:r>
              <a:rPr lang="en-US" dirty="0" smtClean="0"/>
              <a:t>							</a:t>
            </a:r>
            <a:r>
              <a:rPr lang="en-US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" y="2759075"/>
            <a:ext cx="3335337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2250" y="3556000"/>
            <a:ext cx="3975100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000" dirty="0">
                <a:solidFill>
                  <a:srgbClr val="999999"/>
                </a:solidFill>
                <a:latin typeface="Open Sans Light"/>
                <a:cs typeface="Open Sans Light"/>
              </a:rPr>
              <a:t>Examples of Standards</a:t>
            </a:r>
            <a:r>
              <a:rPr lang="en-US" sz="2000" dirty="0" smtClean="0">
                <a:solidFill>
                  <a:srgbClr val="999999"/>
                </a:solidFill>
                <a:latin typeface="Open Sans Light"/>
                <a:cs typeface="Open Sans Light"/>
              </a:rPr>
              <a:t>: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99999"/>
                </a:solidFill>
                <a:latin typeface="Open Sans Light"/>
                <a:cs typeface="Open Sans Light"/>
              </a:rPr>
              <a:t>End-of-course evaluations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99999"/>
                </a:solidFill>
                <a:latin typeface="Open Sans Light"/>
                <a:cs typeface="Open Sans Light"/>
              </a:rPr>
              <a:t>Faculty site visits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99999"/>
                </a:solidFill>
                <a:latin typeface="Open Sans Light"/>
                <a:cs typeface="Open Sans Light"/>
              </a:rPr>
              <a:t>Annual survey of students</a:t>
            </a:r>
            <a:endParaRPr lang="en-US" sz="2000" dirty="0">
              <a:solidFill>
                <a:srgbClr val="999999"/>
              </a:solidFill>
              <a:latin typeface="Open Sans Light"/>
              <a:cs typeface="Open Sans L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Comparing to Other Models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200472"/>
              </p:ext>
            </p:extLst>
          </p:nvPr>
        </p:nvGraphicFramePr>
        <p:xfrm>
          <a:off x="300711" y="1536701"/>
          <a:ext cx="8716291" cy="535028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32639"/>
                <a:gridCol w="1820913"/>
                <a:gridCol w="1820913"/>
                <a:gridCol w="1820913"/>
                <a:gridCol w="1820913"/>
              </a:tblGrid>
              <a:tr h="12816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Costs to the student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Costs to the school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Student stays at the high school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Student earns a grade over the whole course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134654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Advanced Placement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$91 Test,</a:t>
                      </a:r>
                    </a:p>
                    <a:p>
                      <a:pPr algn="ctr"/>
                      <a:r>
                        <a:rPr lang="en-US" sz="1800" dirty="0" smtClean="0"/>
                        <a:t>reduced</a:t>
                      </a:r>
                      <a:r>
                        <a:rPr lang="en-US" sz="1800" baseline="0" dirty="0" smtClean="0"/>
                        <a:t> cost available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Various fees, Registration</a:t>
                      </a:r>
                      <a:r>
                        <a:rPr lang="en-US" sz="1800" baseline="0" dirty="0" smtClean="0"/>
                        <a:t> for professional development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134654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Running Start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Books, Travel/Parking, Fees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Portion of student FTE may go</a:t>
                      </a:r>
                      <a:r>
                        <a:rPr lang="en-US" sz="1800" baseline="0" dirty="0" smtClean="0"/>
                        <a:t> to the college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134654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UW in the High School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$325 Course Fee</a:t>
                      </a:r>
                    </a:p>
                    <a:p>
                      <a:pPr algn="ctr"/>
                      <a:r>
                        <a:rPr lang="en-US" sz="1800" dirty="0" smtClean="0"/>
                        <a:t>+</a:t>
                      </a:r>
                    </a:p>
                    <a:p>
                      <a:pPr algn="ctr"/>
                      <a:r>
                        <a:rPr lang="en-US" sz="1800" dirty="0" smtClean="0"/>
                        <a:t>$45 Registration</a:t>
                      </a:r>
                      <a:r>
                        <a:rPr lang="en-US" sz="1800" baseline="0" dirty="0" smtClean="0"/>
                        <a:t> Fee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Textbooks </a:t>
                      </a:r>
                    </a:p>
                    <a:p>
                      <a:pPr algn="ctr"/>
                      <a:r>
                        <a:rPr lang="en-US" sz="1800" dirty="0" smtClean="0"/>
                        <a:t>(if required for a course)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4200" y="3200400"/>
            <a:ext cx="9636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4200" y="5829300"/>
            <a:ext cx="9636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00" y="4521200"/>
            <a:ext cx="9636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199" y="5791200"/>
            <a:ext cx="9636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5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Student Eligibility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1665" y="1736725"/>
            <a:ext cx="4781375" cy="4465955"/>
          </a:xfrm>
        </p:spPr>
        <p:txBody>
          <a:bodyPr/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, 11</a:t>
            </a:r>
            <a:r>
              <a:rPr lang="en-US" baseline="30000" dirty="0" smtClean="0"/>
              <a:t>th</a:t>
            </a:r>
            <a:r>
              <a:rPr lang="en-US" dirty="0" smtClean="0"/>
              <a:t> and 12</a:t>
            </a:r>
            <a:r>
              <a:rPr lang="en-US" baseline="30000" dirty="0" smtClean="0"/>
              <a:t>th</a:t>
            </a:r>
            <a:r>
              <a:rPr lang="en-US" dirty="0" smtClean="0"/>
              <a:t> grade students are eligible to register for UW credit</a:t>
            </a:r>
          </a:p>
          <a:p>
            <a:pPr lvl="1"/>
            <a:r>
              <a:rPr lang="en-US" dirty="0" smtClean="0"/>
              <a:t>RCW 28A.600.290</a:t>
            </a:r>
          </a:p>
          <a:p>
            <a:pPr lvl="1"/>
            <a:r>
              <a:rPr lang="en-US" dirty="0" smtClean="0"/>
              <a:t>College in the high school program</a:t>
            </a:r>
          </a:p>
          <a:p>
            <a:pPr lvl="0"/>
            <a:r>
              <a:rPr lang="en-US" dirty="0">
                <a:solidFill>
                  <a:srgbClr val="999999"/>
                </a:solidFill>
              </a:rPr>
              <a:t>B+ in subject area, or permission of </a:t>
            </a:r>
            <a:r>
              <a:rPr lang="en-US" dirty="0" smtClean="0">
                <a:solidFill>
                  <a:srgbClr val="999999"/>
                </a:solidFill>
              </a:rPr>
              <a:t>instructor</a:t>
            </a:r>
          </a:p>
          <a:p>
            <a:pPr lvl="0"/>
            <a:r>
              <a:rPr lang="en-US" dirty="0" smtClean="0">
                <a:solidFill>
                  <a:srgbClr val="999999"/>
                </a:solidFill>
              </a:rPr>
              <a:t>Some courses have prerequisites</a:t>
            </a:r>
          </a:p>
          <a:p>
            <a:pPr lvl="1"/>
            <a:r>
              <a:rPr lang="en-US" dirty="0" smtClean="0">
                <a:solidFill>
                  <a:srgbClr val="999999"/>
                </a:solidFill>
              </a:rPr>
              <a:t>Ex: French 103 requires completion of two years of high school-level French</a:t>
            </a:r>
            <a:endParaRPr lang="en-US" dirty="0">
              <a:solidFill>
                <a:srgbClr val="999999"/>
              </a:solidFill>
            </a:endParaRPr>
          </a:p>
          <a:p>
            <a:pPr lvl="1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9687" y="2466023"/>
            <a:ext cx="402431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7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Registration Fees and Deadlines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1757" y="1584324"/>
            <a:ext cx="3658943" cy="4765675"/>
          </a:xfrm>
        </p:spPr>
        <p:txBody>
          <a:bodyPr/>
          <a:lstStyle/>
          <a:p>
            <a:r>
              <a:rPr lang="en-US" dirty="0" smtClean="0"/>
              <a:t>Registering for UW credit is </a:t>
            </a:r>
            <a:r>
              <a:rPr lang="en-US" b="1" dirty="0" smtClean="0"/>
              <a:t>optional</a:t>
            </a:r>
          </a:p>
          <a:p>
            <a:r>
              <a:rPr lang="en-US" dirty="0" smtClean="0"/>
              <a:t>For 2015-16, at least 4 students must register for UW credit</a:t>
            </a:r>
          </a:p>
          <a:p>
            <a:r>
              <a:rPr lang="en-US" dirty="0" smtClean="0"/>
              <a:t>There are no payment plans, reduced fee options, or deadline extensions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460017"/>
              </p:ext>
            </p:extLst>
          </p:nvPr>
        </p:nvGraphicFramePr>
        <p:xfrm>
          <a:off x="4597400" y="1584325"/>
          <a:ext cx="4013200" cy="1519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/>
                <a:gridCol w="2006600"/>
              </a:tblGrid>
              <a:tr h="4073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2015-16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Course</a:t>
                      </a:r>
                      <a:r>
                        <a:rPr lang="en-US" baseline="0" dirty="0" smtClean="0"/>
                        <a:t> Fee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Registration</a:t>
                      </a:r>
                      <a:r>
                        <a:rPr lang="en-US" baseline="0" dirty="0" smtClean="0"/>
                        <a:t> Fee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$370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7073900" y="2727325"/>
            <a:ext cx="1181100" cy="3768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549184"/>
              </p:ext>
            </p:extLst>
          </p:nvPr>
        </p:nvGraphicFramePr>
        <p:xfrm>
          <a:off x="4622800" y="3320621"/>
          <a:ext cx="39878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900"/>
                <a:gridCol w="1993900"/>
              </a:tblGrid>
              <a:tr h="8291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Course Start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Approximate Registration Deadline</a:t>
                      </a:r>
                      <a:endParaRPr lang="en-US" dirty="0"/>
                    </a:p>
                  </a:txBody>
                  <a:tcPr anchor="ctr"/>
                </a:tc>
              </a:tr>
              <a:tr h="8291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Fall-start (year-long</a:t>
                      </a:r>
                      <a:r>
                        <a:rPr lang="en-US" baseline="0" dirty="0" smtClean="0"/>
                        <a:t> and first semester only courses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End of October</a:t>
                      </a:r>
                      <a:endParaRPr lang="en-US" dirty="0"/>
                    </a:p>
                  </a:txBody>
                  <a:tcPr anchor="ctr"/>
                </a:tc>
              </a:tr>
              <a:tr h="5804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Second semester only courses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Early March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5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Registration Process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579" y="1180902"/>
            <a:ext cx="908367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56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727</Words>
  <Application>Microsoft Office PowerPoint</Application>
  <PresentationFormat>On-screen Show (4:3)</PresentationFormat>
  <Paragraphs>238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Custom Design</vt:lpstr>
      <vt:lpstr>1_Custom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Emily Edmiston</cp:lastModifiedBy>
  <cp:revision>67</cp:revision>
  <cp:lastPrinted>2015-04-17T18:10:51Z</cp:lastPrinted>
  <dcterms:created xsi:type="dcterms:W3CDTF">2014-10-14T00:51:43Z</dcterms:created>
  <dcterms:modified xsi:type="dcterms:W3CDTF">2015-08-19T19:27:04Z</dcterms:modified>
</cp:coreProperties>
</file>